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57" r:id="rId4"/>
    <p:sldId id="265" r:id="rId5"/>
    <p:sldId id="258" r:id="rId6"/>
    <p:sldId id="270" r:id="rId7"/>
    <p:sldId id="267" r:id="rId8"/>
    <p:sldId id="268" r:id="rId9"/>
    <p:sldId id="269" r:id="rId10"/>
    <p:sldId id="262" r:id="rId11"/>
    <p:sldId id="263" r:id="rId12"/>
    <p:sldId id="264" r:id="rId13"/>
    <p:sldId id="259" r:id="rId14"/>
    <p:sldId id="266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3" autoAdjust="0"/>
    <p:restoredTop sz="94617" autoAdjust="0"/>
  </p:normalViewPr>
  <p:slideViewPr>
    <p:cSldViewPr>
      <p:cViewPr varScale="1">
        <p:scale>
          <a:sx n="47" d="100"/>
          <a:sy n="47" d="100"/>
        </p:scale>
        <p:origin x="-1349" y="-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9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st3.depositphotos.com/6396642/13903/v/950/depositphotos_139030436-stock-illustration-frame-chinese-new-year-of.jpg"/>
          <p:cNvPicPr/>
          <p:nvPr/>
        </p:nvPicPr>
        <p:blipFill>
          <a:blip r:embed="rId2" cstate="print">
            <a:clrChange>
              <a:clrFrom>
                <a:srgbClr val="FFFDF6"/>
              </a:clrFrom>
              <a:clrTo>
                <a:srgbClr val="FFFDF6">
                  <a:alpha val="0"/>
                </a:srgbClr>
              </a:clrTo>
            </a:clrChange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1443"/>
            <a:ext cx="9144001" cy="686944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476672"/>
            <a:ext cx="7920880" cy="5976664"/>
          </a:xfrm>
        </p:spPr>
        <p:txBody>
          <a:bodyPr>
            <a:normAutofit/>
          </a:bodyPr>
          <a:lstStyle/>
          <a:p>
            <a:endParaRPr lang="ru-RU" sz="2800" b="1" i="1" dirty="0" smtClean="0">
              <a:solidFill>
                <a:srgbClr val="0070C0"/>
              </a:solidFill>
              <a:latin typeface="Bookman Old Style" pitchFamily="18" charset="0"/>
              <a:ea typeface="Microsoft Himalaya" pitchFamily="2" charset="0"/>
              <a:cs typeface="Microsoft Himalaya" pitchFamily="2" charset="0"/>
            </a:endParaRPr>
          </a:p>
          <a:p>
            <a:r>
              <a:rPr lang="ru-RU" sz="2800" b="1" i="1" dirty="0" smtClean="0">
                <a:solidFill>
                  <a:srgbClr val="0070C0"/>
                </a:solidFill>
                <a:latin typeface="Bookman Old Style" pitchFamily="18" charset="0"/>
                <a:ea typeface="Microsoft Himalaya" pitchFamily="2" charset="0"/>
                <a:cs typeface="Microsoft Himalaya" pitchFamily="2" charset="0"/>
              </a:rPr>
              <a:t>Муниципальное бюджетное дошкольное образовательное учреждение детский сад</a:t>
            </a:r>
          </a:p>
          <a:p>
            <a:r>
              <a:rPr lang="ru-RU" sz="4400" b="1" i="1" dirty="0" smtClean="0">
                <a:solidFill>
                  <a:srgbClr val="FF0000"/>
                </a:solidFill>
                <a:latin typeface="Bookman Old Style" pitchFamily="18" charset="0"/>
                <a:ea typeface="Microsoft Himalaya" pitchFamily="2" charset="0"/>
                <a:cs typeface="Microsoft Himalaya" pitchFamily="2" charset="0"/>
              </a:rPr>
              <a:t> «Солнышко»</a:t>
            </a:r>
            <a:r>
              <a:rPr lang="ru-RU" sz="2800" b="1" i="1" dirty="0" smtClean="0">
                <a:solidFill>
                  <a:srgbClr val="FF0000"/>
                </a:solidFill>
                <a:latin typeface="Bookman Old Style" pitchFamily="18" charset="0"/>
                <a:ea typeface="Microsoft Himalaya" pitchFamily="2" charset="0"/>
                <a:cs typeface="Microsoft Himalaya" pitchFamily="2" charset="0"/>
              </a:rPr>
              <a:t/>
            </a:r>
            <a:br>
              <a:rPr lang="ru-RU" sz="2800" b="1" i="1" dirty="0" smtClean="0">
                <a:solidFill>
                  <a:srgbClr val="FF0000"/>
                </a:solidFill>
                <a:latin typeface="Bookman Old Style" pitchFamily="18" charset="0"/>
                <a:ea typeface="Microsoft Himalaya" pitchFamily="2" charset="0"/>
                <a:cs typeface="Microsoft Himalaya" pitchFamily="2" charset="0"/>
              </a:rPr>
            </a:br>
            <a:r>
              <a:rPr lang="ru-RU" sz="2800" b="1" i="1" dirty="0" err="1" smtClean="0">
                <a:solidFill>
                  <a:srgbClr val="0070C0"/>
                </a:solidFill>
                <a:latin typeface="Bookman Old Style" pitchFamily="18" charset="0"/>
                <a:ea typeface="Microsoft Himalaya" pitchFamily="2" charset="0"/>
                <a:cs typeface="Microsoft Himalaya" pitchFamily="2" charset="0"/>
              </a:rPr>
              <a:t>Монолингвальная</a:t>
            </a:r>
            <a:r>
              <a:rPr lang="ru-RU" sz="2800" b="1" i="1" dirty="0" smtClean="0">
                <a:solidFill>
                  <a:srgbClr val="0070C0"/>
                </a:solidFill>
                <a:latin typeface="Bookman Old Style" pitchFamily="18" charset="0"/>
                <a:ea typeface="Microsoft Himalaya" pitchFamily="2" charset="0"/>
                <a:cs typeface="Microsoft Himalaya" pitchFamily="2" charset="0"/>
              </a:rPr>
              <a:t> р</a:t>
            </a:r>
            <a:r>
              <a:rPr lang="ru-RU" sz="2800" b="1" i="1" dirty="0" smtClean="0">
                <a:solidFill>
                  <a:srgbClr val="0070C0"/>
                </a:solidFill>
                <a:latin typeface="Bookman Old Style" pitchFamily="18" charset="0"/>
                <a:ea typeface="Microsoft Himalaya" pitchFamily="2" charset="0"/>
                <a:cs typeface="Microsoft Himalaya" pitchFamily="2" charset="0"/>
              </a:rPr>
              <a:t>азвивающая </a:t>
            </a:r>
            <a:r>
              <a:rPr lang="ru-RU" sz="2800" b="1" i="1" dirty="0" smtClean="0">
                <a:solidFill>
                  <a:srgbClr val="0070C0"/>
                </a:solidFill>
                <a:latin typeface="Bookman Old Style" pitchFamily="18" charset="0"/>
                <a:ea typeface="Microsoft Himalaya" pitchFamily="2" charset="0"/>
                <a:cs typeface="Microsoft Himalaya" pitchFamily="2" charset="0"/>
              </a:rPr>
              <a:t>предметно-пространственная среда младшей группы </a:t>
            </a:r>
          </a:p>
          <a:p>
            <a:r>
              <a:rPr lang="ru-RU" sz="6000" b="1" i="1" dirty="0" smtClean="0">
                <a:solidFill>
                  <a:srgbClr val="FF0000"/>
                </a:solidFill>
                <a:latin typeface="Bookman Old Style" pitchFamily="18" charset="0"/>
                <a:ea typeface="Microsoft Himalaya" pitchFamily="2" charset="0"/>
                <a:cs typeface="Microsoft Himalaya" pitchFamily="2" charset="0"/>
              </a:rPr>
              <a:t>«</a:t>
            </a:r>
            <a:r>
              <a:rPr lang="ru-RU" sz="6000" b="1" i="1" dirty="0" err="1" smtClean="0">
                <a:solidFill>
                  <a:srgbClr val="FF0000"/>
                </a:solidFill>
                <a:latin typeface="Bookman Old Style" pitchFamily="18" charset="0"/>
                <a:ea typeface="Microsoft Himalaya" pitchFamily="2" charset="0"/>
                <a:cs typeface="Microsoft Himalaya" pitchFamily="2" charset="0"/>
              </a:rPr>
              <a:t>Ургы</a:t>
            </a:r>
            <a:r>
              <a:rPr lang="ru-RU" sz="6000" b="1" i="1" dirty="0" smtClean="0">
                <a:solidFill>
                  <a:srgbClr val="FF0000"/>
                </a:solidFill>
                <a:latin typeface="Bookman Old Style" pitchFamily="18" charset="0"/>
                <a:ea typeface="Microsoft Himalaya" pitchFamily="2" charset="0"/>
                <a:cs typeface="Microsoft Himalaya" pitchFamily="2" charset="0"/>
              </a:rPr>
              <a:t>»</a:t>
            </a:r>
          </a:p>
          <a:p>
            <a:endParaRPr lang="ru-RU" sz="1600" b="1" i="1" dirty="0" smtClean="0">
              <a:solidFill>
                <a:schemeClr val="tx1"/>
              </a:solidFill>
              <a:latin typeface="Bookman Old Style" pitchFamily="18" charset="0"/>
              <a:ea typeface="Microsoft Himalaya" pitchFamily="2" charset="0"/>
              <a:cs typeface="Microsoft Himalaya" pitchFamily="2" charset="0"/>
            </a:endParaRPr>
          </a:p>
          <a:p>
            <a:r>
              <a:rPr lang="ru-RU" sz="1600" b="1" i="1" dirty="0" smtClean="0">
                <a:solidFill>
                  <a:schemeClr val="tx1"/>
                </a:solidFill>
                <a:latin typeface="Bookman Old Style" pitchFamily="18" charset="0"/>
                <a:ea typeface="Microsoft Himalaya" pitchFamily="2" charset="0"/>
                <a:cs typeface="Microsoft Himalaya" pitchFamily="2" charset="0"/>
              </a:rPr>
              <a:t>Село </a:t>
            </a:r>
            <a:r>
              <a:rPr lang="ru-RU" sz="1600" b="1" i="1" dirty="0" err="1" smtClean="0">
                <a:solidFill>
                  <a:schemeClr val="tx1"/>
                </a:solidFill>
                <a:latin typeface="Bookman Old Style" pitchFamily="18" charset="0"/>
                <a:ea typeface="Microsoft Himalaya" pitchFamily="2" charset="0"/>
                <a:cs typeface="Microsoft Himalaya" pitchFamily="2" charset="0"/>
              </a:rPr>
              <a:t>Кокорино</a:t>
            </a:r>
            <a:endParaRPr lang="ru-RU" sz="1600" b="1" i="1" dirty="0" smtClean="0">
              <a:solidFill>
                <a:schemeClr val="tx1"/>
              </a:solidFill>
              <a:latin typeface="Bookman Old Style" pitchFamily="18" charset="0"/>
              <a:ea typeface="Microsoft Himalaya" pitchFamily="2" charset="0"/>
              <a:cs typeface="Microsoft Himalaya" pitchFamily="2" charset="0"/>
            </a:endParaRPr>
          </a:p>
          <a:p>
            <a:endParaRPr lang="ru-RU" b="1" i="1" dirty="0">
              <a:solidFill>
                <a:srgbClr val="FF0000"/>
              </a:solidFill>
              <a:latin typeface="Bookman Old Style" pitchFamily="18" charset="0"/>
              <a:ea typeface="Microsoft Himalaya" pitchFamily="2" charset="0"/>
              <a:cs typeface="Microsoft Himalaya" pitchFamily="2" charset="0"/>
            </a:endParaRPr>
          </a:p>
        </p:txBody>
      </p:sp>
      <p:pic>
        <p:nvPicPr>
          <p:cNvPr id="4" name="Рисунок 3" descr="https://kurspresent.ru/assets/images/resources/305/43a8f89a1a4e.png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331640" y="4149080"/>
            <a:ext cx="1080120" cy="11521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kurspresent.ru/assets/images/resources/305/43a8f89a1a4e.png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149080"/>
            <a:ext cx="1152128" cy="10801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st3.depositphotos.com/6396642/13903/v/950/depositphotos_139030436-stock-illustration-frame-chinese-new-year-of.jpg"/>
          <p:cNvPicPr/>
          <p:nvPr/>
        </p:nvPicPr>
        <p:blipFill>
          <a:blip r:embed="rId2" cstate="print">
            <a:clrChange>
              <a:clrFrom>
                <a:srgbClr val="FFFDF6"/>
              </a:clrFrom>
              <a:clrTo>
                <a:srgbClr val="FFFDF6">
                  <a:alpha val="0"/>
                </a:srgbClr>
              </a:clrTo>
            </a:clrChange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710140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2060"/>
                </a:solidFill>
                <a:latin typeface="Monotype Corsiva" pitchFamily="66" charset="0"/>
              </a:rPr>
              <a:t>«Турэл арадайм турэ</a:t>
            </a:r>
            <a:r>
              <a:rPr lang="en-US" sz="4000" dirty="0" smtClean="0">
                <a:solidFill>
                  <a:srgbClr val="002060"/>
                </a:solidFill>
                <a:latin typeface="Monotype Corsiva" pitchFamily="66" charset="0"/>
              </a:rPr>
              <a:t>h</a:t>
            </a:r>
            <a:r>
              <a:rPr lang="ru-RU" sz="4000" dirty="0" smtClean="0">
                <a:solidFill>
                  <a:srgbClr val="002060"/>
                </a:solidFill>
                <a:latin typeface="Monotype Corsiva" pitchFamily="66" charset="0"/>
              </a:rPr>
              <a:t>эн тоонто»</a:t>
            </a:r>
            <a:endParaRPr lang="ru-RU" sz="4000" dirty="0">
              <a:solidFill>
                <a:srgbClr val="002060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1772816"/>
            <a:ext cx="4536504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pic>
        <p:nvPicPr>
          <p:cNvPr id="6" name="Рисунок 5" descr="https://kurspresent.ru/assets/images/resources/305/43a8f89a1a4e.png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55576" y="2924944"/>
            <a:ext cx="899592" cy="870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kurspresent.ru/assets/images/resources/305/43a8f89a1a4e.png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996952"/>
            <a:ext cx="931653" cy="8700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st3.depositphotos.com/6396642/13903/v/950/depositphotos_139030436-stock-illustration-frame-chinese-new-year-of.jpg"/>
          <p:cNvPicPr/>
          <p:nvPr/>
        </p:nvPicPr>
        <p:blipFill>
          <a:blip r:embed="rId2" cstate="print">
            <a:clrChange>
              <a:clrFrom>
                <a:srgbClr val="FFFDF6"/>
              </a:clrFrom>
              <a:clrTo>
                <a:srgbClr val="FFFDF6">
                  <a:alpha val="0"/>
                </a:srgbClr>
              </a:clrTo>
            </a:clrChange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-243408"/>
            <a:ext cx="9143999" cy="710140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12974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2060"/>
                </a:solidFill>
                <a:latin typeface="Monotype Corsiva" pitchFamily="66" charset="0"/>
              </a:rPr>
              <a:t>«Турэл арадайм турэ</a:t>
            </a:r>
            <a:r>
              <a:rPr lang="en-US" sz="4000" dirty="0" smtClean="0">
                <a:solidFill>
                  <a:srgbClr val="002060"/>
                </a:solidFill>
                <a:latin typeface="Monotype Corsiva" pitchFamily="66" charset="0"/>
              </a:rPr>
              <a:t>h</a:t>
            </a:r>
            <a:r>
              <a:rPr lang="ru-RU" sz="4000" dirty="0" smtClean="0">
                <a:solidFill>
                  <a:srgbClr val="002060"/>
                </a:solidFill>
                <a:latin typeface="Monotype Corsiva" pitchFamily="66" charset="0"/>
              </a:rPr>
              <a:t>эн тоонто»</a:t>
            </a:r>
            <a:endParaRPr lang="ru-RU" sz="4000" dirty="0">
              <a:solidFill>
                <a:srgbClr val="002060"/>
              </a:solidFill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1628800"/>
            <a:ext cx="5825620" cy="4369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pic>
        <p:nvPicPr>
          <p:cNvPr id="6" name="Рисунок 5" descr="https://kurspresent.ru/assets/images/resources/305/43a8f89a1a4e.png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7596336" y="3068960"/>
            <a:ext cx="931653" cy="870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kurspresent.ru/assets/images/resources/305/43a8f89a1a4e.png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67544" y="2924944"/>
            <a:ext cx="827584" cy="8700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st3.depositphotos.com/6396642/13903/v/950/depositphotos_139030436-stock-illustration-frame-chinese-new-year-of.jpg"/>
          <p:cNvPicPr/>
          <p:nvPr/>
        </p:nvPicPr>
        <p:blipFill>
          <a:blip r:embed="rId2" cstate="print">
            <a:clrChange>
              <a:clrFrom>
                <a:srgbClr val="FFFDF6"/>
              </a:clrFrom>
              <a:clrTo>
                <a:srgbClr val="FFFDF6">
                  <a:alpha val="0"/>
                </a:srgbClr>
              </a:clrTo>
            </a:clrChange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6468"/>
            <a:ext cx="9144000" cy="6864468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980728"/>
            <a:ext cx="6476099" cy="5019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pic>
        <p:nvPicPr>
          <p:cNvPr id="6" name="Рисунок 5" descr="https://kurspresent.ru/assets/images/resources/305/43a8f89a1a4e.png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520" y="2852936"/>
            <a:ext cx="830317" cy="870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kurspresent.ru/assets/images/resources/305/43a8f89a1a4e.png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7884368" y="2996952"/>
            <a:ext cx="931653" cy="8700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st3.depositphotos.com/6396642/13903/v/950/depositphotos_139030436-stock-illustration-frame-chinese-new-year-of.jpg"/>
          <p:cNvPicPr/>
          <p:nvPr/>
        </p:nvPicPr>
        <p:blipFill>
          <a:blip r:embed="rId2" cstate="print">
            <a:clrChange>
              <a:clrFrom>
                <a:srgbClr val="FFFDF6"/>
              </a:clrFrom>
              <a:clrTo>
                <a:srgbClr val="FFFDF6">
                  <a:alpha val="0"/>
                </a:srgbClr>
              </a:clrTo>
            </a:clrChange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«Арадай аман зохёол</a:t>
            </a:r>
            <a:r>
              <a:rPr lang="en-US" dirty="0" smtClean="0">
                <a:solidFill>
                  <a:srgbClr val="002060"/>
                </a:solidFill>
                <a:latin typeface="Monotype Corsiva" pitchFamily="66" charset="0"/>
              </a:rPr>
              <a:t>h</a:t>
            </a: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оо»</a:t>
            </a:r>
            <a:endParaRPr lang="ru-RU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1484784"/>
            <a:ext cx="5112568" cy="4464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pic>
        <p:nvPicPr>
          <p:cNvPr id="6" name="Рисунок 5" descr="https://kurspresent.ru/assets/images/resources/305/43a8f89a1a4e.png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83568" y="2924944"/>
            <a:ext cx="936104" cy="870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kurspresent.ru/assets/images/resources/305/43a8f89a1a4e.png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2924944"/>
            <a:ext cx="931653" cy="8700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st3.depositphotos.com/6396642/13903/v/950/depositphotos_139030436-stock-illustration-frame-chinese-new-year-of.jpg"/>
          <p:cNvPicPr/>
          <p:nvPr/>
        </p:nvPicPr>
        <p:blipFill>
          <a:blip r:embed="rId2" cstate="print">
            <a:clrChange>
              <a:clrFrom>
                <a:srgbClr val="FFFDF6"/>
              </a:clrFrom>
              <a:clrTo>
                <a:srgbClr val="FFFDF6">
                  <a:alpha val="0"/>
                </a:srgbClr>
              </a:clrTo>
            </a:clrChange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173416"/>
          </a:xfrm>
          <a:prstGeom prst="rect">
            <a:avLst/>
          </a:prstGeom>
          <a:noFill/>
          <a:ln>
            <a:noFill/>
          </a:ln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1412776"/>
            <a:ext cx="6240694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pic>
        <p:nvPicPr>
          <p:cNvPr id="6" name="Рисунок 5" descr="https://kurspresent.ru/assets/images/resources/305/43a8f89a1a4e.png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23527" y="2996952"/>
            <a:ext cx="902325" cy="870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kurspresent.ru/assets/images/resources/305/43a8f89a1a4e.png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7956376" y="2996952"/>
            <a:ext cx="931653" cy="870031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12974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2060"/>
                </a:solidFill>
                <a:latin typeface="Monotype Corsiva" pitchFamily="66" charset="0"/>
              </a:rPr>
              <a:t>«Сэсэг соогуур гуйлдообди…»</a:t>
            </a:r>
            <a:endParaRPr lang="ru-RU" sz="4000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st3.depositphotos.com/6396642/13903/v/950/depositphotos_139030436-stock-illustration-frame-chinese-new-year-of.jpg"/>
          <p:cNvPicPr/>
          <p:nvPr/>
        </p:nvPicPr>
        <p:blipFill>
          <a:blip r:embed="rId2" cstate="print">
            <a:clrChange>
              <a:clrFrom>
                <a:srgbClr val="FFFDF6"/>
              </a:clrFrom>
              <a:clrTo>
                <a:srgbClr val="FFFDF6">
                  <a:alpha val="0"/>
                </a:srgbClr>
              </a:clrTo>
            </a:clrChange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196752"/>
            <a:ext cx="6624736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pic>
        <p:nvPicPr>
          <p:cNvPr id="6" name="Рисунок 5" descr="https://kurspresent.ru/assets/images/resources/305/43a8f89a1a4e.png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23528" y="2924944"/>
            <a:ext cx="792089" cy="870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kurspresent.ru/assets/images/resources/305/43a8f89a1a4e.png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8028384" y="2852471"/>
            <a:ext cx="901085" cy="792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st3.depositphotos.com/6396642/13903/v/950/depositphotos_139030436-stock-illustration-frame-chinese-new-year-of.jpg"/>
          <p:cNvPicPr/>
          <p:nvPr/>
        </p:nvPicPr>
        <p:blipFill>
          <a:blip r:embed="rId2" cstate="print">
            <a:clrChange>
              <a:clrFrom>
                <a:srgbClr val="FFFDF6"/>
              </a:clrFrom>
              <a:clrTo>
                <a:srgbClr val="FFFDF6">
                  <a:alpha val="0"/>
                </a:srgbClr>
              </a:clrTo>
            </a:clrChange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Наша группа:</a:t>
            </a:r>
          </a:p>
          <a:p>
            <a:pPr algn="ctr">
              <a:buNone/>
            </a:pPr>
            <a:r>
              <a:rPr lang="ru-RU" dirty="0" smtClean="0">
                <a:solidFill>
                  <a:srgbClr val="0070C0"/>
                </a:solidFill>
                <a:latin typeface="Monotype Corsiva" pitchFamily="66" charset="0"/>
              </a:rPr>
              <a:t> </a:t>
            </a:r>
            <a:r>
              <a:rPr lang="ru-RU" b="1" dirty="0" smtClean="0">
                <a:solidFill>
                  <a:srgbClr val="0070C0"/>
                </a:solidFill>
                <a:latin typeface="Monotype Corsiva" pitchFamily="66" charset="0"/>
              </a:rPr>
              <a:t>«УРГЫ»</a:t>
            </a:r>
            <a:endParaRPr lang="ru-RU" dirty="0" smtClean="0">
              <a:solidFill>
                <a:srgbClr val="0070C0"/>
              </a:solidFill>
              <a:latin typeface="Monotype Corsiva" pitchFamily="66" charset="0"/>
            </a:endParaRPr>
          </a:p>
          <a:p>
            <a:pPr algn="ctr">
              <a:buNone/>
            </a:pPr>
            <a:r>
              <a:rPr lang="ru-RU" u="sng" dirty="0" smtClean="0">
                <a:solidFill>
                  <a:srgbClr val="FF0000"/>
                </a:solidFill>
                <a:latin typeface="Monotype Corsiva" pitchFamily="66" charset="0"/>
              </a:rPr>
              <a:t>Наш девиз:</a:t>
            </a:r>
            <a:endParaRPr lang="ru-RU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pPr algn="ctr">
              <a:buNone/>
            </a:pPr>
            <a:r>
              <a:rPr lang="ru-RU" sz="3500" dirty="0" err="1" smtClean="0">
                <a:solidFill>
                  <a:srgbClr val="FF0000"/>
                </a:solidFill>
                <a:latin typeface="Monotype Corsiva" pitchFamily="66" charset="0"/>
              </a:rPr>
              <a:t>Ургы</a:t>
            </a:r>
            <a:r>
              <a:rPr lang="ru-RU" sz="3500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sz="3500" dirty="0" err="1" smtClean="0">
                <a:solidFill>
                  <a:srgbClr val="FF0000"/>
                </a:solidFill>
                <a:latin typeface="Monotype Corsiva" pitchFamily="66" charset="0"/>
              </a:rPr>
              <a:t>шэнги</a:t>
            </a:r>
            <a:r>
              <a:rPr lang="ru-RU" sz="3500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sz="3500" dirty="0" err="1" smtClean="0">
                <a:solidFill>
                  <a:srgbClr val="FF0000"/>
                </a:solidFill>
                <a:latin typeface="Monotype Corsiva" pitchFamily="66" charset="0"/>
              </a:rPr>
              <a:t>гоёнууд</a:t>
            </a:r>
            <a:r>
              <a:rPr lang="ru-RU" sz="3500" dirty="0" smtClean="0">
                <a:solidFill>
                  <a:srgbClr val="FF0000"/>
                </a:solidFill>
                <a:latin typeface="Monotype Corsiva" pitchFamily="66" charset="0"/>
              </a:rPr>
              <a:t>,</a:t>
            </a:r>
          </a:p>
          <a:p>
            <a:pPr algn="ctr">
              <a:buNone/>
            </a:pPr>
            <a:r>
              <a:rPr lang="ru-RU" sz="3500" dirty="0" err="1" smtClean="0">
                <a:solidFill>
                  <a:srgbClr val="FF0000"/>
                </a:solidFill>
                <a:latin typeface="Monotype Corsiva" pitchFamily="66" charset="0"/>
              </a:rPr>
              <a:t>Ургы</a:t>
            </a:r>
            <a:r>
              <a:rPr lang="ru-RU" sz="3500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sz="3500" dirty="0" err="1" smtClean="0">
                <a:solidFill>
                  <a:srgbClr val="FF0000"/>
                </a:solidFill>
                <a:latin typeface="Monotype Corsiva" pitchFamily="66" charset="0"/>
              </a:rPr>
              <a:t>шэнги</a:t>
            </a:r>
            <a:r>
              <a:rPr lang="ru-RU" sz="3500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sz="3500" dirty="0" err="1" smtClean="0">
                <a:solidFill>
                  <a:srgbClr val="FF0000"/>
                </a:solidFill>
                <a:latin typeface="Monotype Corsiva" pitchFamily="66" charset="0"/>
              </a:rPr>
              <a:t>бэрхэнууд</a:t>
            </a:r>
            <a:r>
              <a:rPr lang="ru-RU" sz="3500" dirty="0" smtClean="0">
                <a:solidFill>
                  <a:srgbClr val="FF0000"/>
                </a:solidFill>
                <a:latin typeface="Monotype Corsiva" pitchFamily="66" charset="0"/>
              </a:rPr>
              <a:t>,</a:t>
            </a:r>
          </a:p>
          <a:p>
            <a:pPr algn="ctr">
              <a:buNone/>
            </a:pPr>
            <a:r>
              <a:rPr lang="ru-RU" sz="3500" dirty="0" err="1" smtClean="0">
                <a:solidFill>
                  <a:srgbClr val="FF0000"/>
                </a:solidFill>
                <a:latin typeface="Monotype Corsiva" pitchFamily="66" charset="0"/>
              </a:rPr>
              <a:t>Эгээл</a:t>
            </a:r>
            <a:r>
              <a:rPr lang="ru-RU" sz="3500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sz="3500" dirty="0" err="1" smtClean="0">
                <a:solidFill>
                  <a:srgbClr val="FF0000"/>
                </a:solidFill>
                <a:latin typeface="Monotype Corsiva" pitchFamily="66" charset="0"/>
              </a:rPr>
              <a:t>урда</a:t>
            </a:r>
            <a:r>
              <a:rPr lang="ru-RU" sz="3500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sz="3500" dirty="0" err="1" smtClean="0">
                <a:solidFill>
                  <a:srgbClr val="FF0000"/>
                </a:solidFill>
                <a:latin typeface="Monotype Corsiva" pitchFamily="66" charset="0"/>
              </a:rPr>
              <a:t>ябахабди</a:t>
            </a:r>
            <a:r>
              <a:rPr lang="ru-RU" sz="3500" dirty="0" smtClean="0">
                <a:solidFill>
                  <a:srgbClr val="FF0000"/>
                </a:solidFill>
                <a:latin typeface="Monotype Corsiva" pitchFamily="66" charset="0"/>
              </a:rPr>
              <a:t>,</a:t>
            </a:r>
          </a:p>
          <a:p>
            <a:pPr algn="ctr">
              <a:buNone/>
            </a:pPr>
            <a:r>
              <a:rPr lang="ru-RU" sz="3500" dirty="0" err="1" smtClean="0">
                <a:solidFill>
                  <a:srgbClr val="FF0000"/>
                </a:solidFill>
                <a:latin typeface="Monotype Corsiva" pitchFamily="66" charset="0"/>
              </a:rPr>
              <a:t>Эгээл</a:t>
            </a:r>
            <a:r>
              <a:rPr lang="ru-RU" sz="3500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sz="3500" dirty="0" err="1" smtClean="0">
                <a:solidFill>
                  <a:srgbClr val="FF0000"/>
                </a:solidFill>
                <a:latin typeface="Monotype Corsiva" pitchFamily="66" charset="0"/>
              </a:rPr>
              <a:t>бэрхэ</a:t>
            </a:r>
            <a:r>
              <a:rPr lang="ru-RU" sz="3500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sz="3500" dirty="0" err="1" smtClean="0">
                <a:solidFill>
                  <a:srgbClr val="FF0000"/>
                </a:solidFill>
                <a:latin typeface="Monotype Corsiva" pitchFamily="66" charset="0"/>
              </a:rPr>
              <a:t>болохобди</a:t>
            </a:r>
            <a:r>
              <a:rPr lang="ru-RU" sz="3500" dirty="0" smtClean="0">
                <a:solidFill>
                  <a:srgbClr val="FF0000"/>
                </a:solidFill>
                <a:latin typeface="Monotype Corsiva" pitchFamily="66" charset="0"/>
              </a:rPr>
              <a:t>!!! </a:t>
            </a:r>
            <a:endParaRPr lang="ru-RU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pPr algn="ctr">
              <a:buNone/>
            </a:pPr>
            <a:r>
              <a:rPr lang="ru-RU" u="sng" dirty="0" smtClean="0">
                <a:solidFill>
                  <a:srgbClr val="0070C0"/>
                </a:solidFill>
                <a:latin typeface="Monotype Corsiva" pitchFamily="66" charset="0"/>
              </a:rPr>
              <a:t>Наша эмблема:</a:t>
            </a:r>
            <a:endParaRPr lang="ru-RU" dirty="0" smtClean="0">
              <a:solidFill>
                <a:srgbClr val="0070C0"/>
              </a:solidFill>
              <a:latin typeface="Monotype Corsiva" pitchFamily="66" charset="0"/>
            </a:endParaRPr>
          </a:p>
          <a:p>
            <a:pPr algn="ctr">
              <a:buNone/>
            </a:pPr>
            <a:r>
              <a:rPr lang="ru-RU" i="1" dirty="0" smtClean="0">
                <a:latin typeface="Monotype Corsiva" pitchFamily="66" charset="0"/>
              </a:rPr>
              <a:t> 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 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https://uploads.sibobrportal.ru/2019/07/kolokolchiki-1024x925.png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653137"/>
            <a:ext cx="2733025" cy="1656184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softEdge rad="31750"/>
          </a:effectLst>
        </p:spPr>
      </p:pic>
      <p:pic>
        <p:nvPicPr>
          <p:cNvPr id="6" name="Рисунок 5" descr="https://kurspresent.ru/assets/images/resources/305/43a8f89a1a4e.png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160" y="908720"/>
            <a:ext cx="931653" cy="870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kurspresent.ru/assets/images/resources/305/43a8f89a1a4e.png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979712" y="908720"/>
            <a:ext cx="1008112" cy="8700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st3.depositphotos.com/6396642/13903/v/950/depositphotos_139030436-stock-illustration-frame-chinese-new-year-of.jpg"/>
          <p:cNvPicPr/>
          <p:nvPr/>
        </p:nvPicPr>
        <p:blipFill>
          <a:blip r:embed="rId2" cstate="print">
            <a:clrChange>
              <a:clrFrom>
                <a:srgbClr val="FFFDF6"/>
              </a:clrFrom>
              <a:clrTo>
                <a:srgbClr val="FFFDF6">
                  <a:alpha val="0"/>
                </a:srgbClr>
              </a:clrTo>
            </a:clrChange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101408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Monotype Corsiva" pitchFamily="66" charset="0"/>
              </a:rPr>
              <a:t>Младшей группа </a:t>
            </a:r>
            <a:r>
              <a:rPr lang="ru-RU" sz="4000" dirty="0" smtClean="0">
                <a:solidFill>
                  <a:srgbClr val="0070C0"/>
                </a:solidFill>
                <a:latin typeface="Monotype Corsiva" pitchFamily="66" charset="0"/>
              </a:rPr>
              <a:t>«УРГЫ»</a:t>
            </a:r>
            <a:endParaRPr lang="ru-RU" sz="4000" dirty="0">
              <a:solidFill>
                <a:srgbClr val="0070C0"/>
              </a:solidFill>
              <a:latin typeface="Monotype Corsiva" pitchFamily="66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1600200"/>
            <a:ext cx="4464496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pic>
        <p:nvPicPr>
          <p:cNvPr id="6" name="Рисунок 5" descr="https://kurspresent.ru/assets/images/resources/305/43a8f89a1a4e.png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83568" y="2996952"/>
            <a:ext cx="864096" cy="870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kurspresent.ru/assets/images/resources/305/43a8f89a1a4e.png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996952"/>
            <a:ext cx="931653" cy="8700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st3.depositphotos.com/6396642/13903/v/950/depositphotos_139030436-stock-illustration-frame-chinese-new-year-of.jpg"/>
          <p:cNvPicPr/>
          <p:nvPr/>
        </p:nvPicPr>
        <p:blipFill>
          <a:blip r:embed="rId2" cstate="print">
            <a:clrChange>
              <a:clrFrom>
                <a:srgbClr val="FFFDF6"/>
              </a:clrFrom>
              <a:clrTo>
                <a:srgbClr val="FFFDF6">
                  <a:alpha val="0"/>
                </a:srgbClr>
              </a:clrTo>
            </a:clrChange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solidFill>
                  <a:srgbClr val="002060"/>
                </a:solidFill>
                <a:latin typeface="Monotype Corsiva" pitchFamily="66" charset="0"/>
              </a:rPr>
              <a:t>Багашуулай</a:t>
            </a: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 та</a:t>
            </a:r>
            <a:r>
              <a:rPr lang="en-US" dirty="0" smtClean="0">
                <a:solidFill>
                  <a:srgbClr val="002060"/>
                </a:solidFill>
                <a:latin typeface="Monotype Corsiva" pitchFamily="66" charset="0"/>
              </a:rPr>
              <a:t>h</a:t>
            </a:r>
            <a:r>
              <a:rPr lang="ru-RU" dirty="0" err="1" smtClean="0">
                <a:solidFill>
                  <a:srgbClr val="002060"/>
                </a:solidFill>
                <a:latin typeface="Monotype Corsiva" pitchFamily="66" charset="0"/>
              </a:rPr>
              <a:t>аг</a:t>
            </a:r>
            <a:endParaRPr lang="ru-RU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547664" y="1340768"/>
            <a:ext cx="603461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pic>
        <p:nvPicPr>
          <p:cNvPr id="8" name="Рисунок 7" descr="https://kurspresent.ru/assets/images/resources/305/43a8f89a1a4e.png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95535" y="2708920"/>
            <a:ext cx="902325" cy="870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s://kurspresent.ru/assets/images/resources/305/43a8f89a1a4e.png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7812360" y="2852936"/>
            <a:ext cx="931653" cy="8700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st3.depositphotos.com/6396642/13903/v/950/depositphotos_139030436-stock-illustration-frame-chinese-new-year-of.jpg"/>
          <p:cNvPicPr/>
          <p:nvPr/>
        </p:nvPicPr>
        <p:blipFill>
          <a:blip r:embed="rId2" cstate="print">
            <a:clrChange>
              <a:clrFrom>
                <a:srgbClr val="FFFDF6"/>
              </a:clrFrom>
              <a:clrTo>
                <a:srgbClr val="FFFDF6">
                  <a:alpha val="0"/>
                </a:srgbClr>
              </a:clrTo>
            </a:clrChange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>
            <a:normAutofit/>
          </a:bodyPr>
          <a:lstStyle/>
          <a:p>
            <a:r>
              <a:rPr lang="ru-RU" sz="4800" dirty="0" err="1" smtClean="0">
                <a:solidFill>
                  <a:srgbClr val="002060"/>
                </a:solidFill>
                <a:latin typeface="Monotype Corsiva" pitchFamily="66" charset="0"/>
              </a:rPr>
              <a:t>Манай</a:t>
            </a:r>
            <a:r>
              <a:rPr lang="ru-RU" sz="4800" dirty="0" smtClean="0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en-US" sz="4800" dirty="0" smtClean="0">
                <a:solidFill>
                  <a:srgbClr val="002060"/>
                </a:solidFill>
                <a:latin typeface="Monotype Corsiva" pitchFamily="66" charset="0"/>
              </a:rPr>
              <a:t>h</a:t>
            </a:r>
            <a:r>
              <a:rPr lang="ru-RU" sz="4800" dirty="0" err="1" smtClean="0">
                <a:solidFill>
                  <a:srgbClr val="002060"/>
                </a:solidFill>
                <a:latin typeface="Monotype Corsiva" pitchFamily="66" charset="0"/>
              </a:rPr>
              <a:t>онинууд</a:t>
            </a:r>
            <a:endParaRPr lang="ru-RU" sz="48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554691" y="1600200"/>
            <a:ext cx="6034617" cy="4525963"/>
          </a:xfrm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pic>
        <p:nvPicPr>
          <p:cNvPr id="6" name="Рисунок 5" descr="https://kurspresent.ru/assets/images/resources/305/43a8f89a1a4e.png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95536" y="2924944"/>
            <a:ext cx="830317" cy="870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kurspresent.ru/assets/images/resources/305/43a8f89a1a4e.png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7812360" y="2708920"/>
            <a:ext cx="931653" cy="8700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st3.depositphotos.com/6396642/13903/v/950/depositphotos_139030436-stock-illustration-frame-chinese-new-year-of.jpg"/>
          <p:cNvPicPr/>
          <p:nvPr/>
        </p:nvPicPr>
        <p:blipFill>
          <a:blip r:embed="rId2" cstate="print">
            <a:clrChange>
              <a:clrFrom>
                <a:srgbClr val="FFFDF6"/>
              </a:clrFrom>
              <a:clrTo>
                <a:srgbClr val="FFFDF6">
                  <a:alpha val="0"/>
                </a:srgbClr>
              </a:clrTo>
            </a:clrChange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«Минии </a:t>
            </a:r>
            <a:r>
              <a:rPr lang="ru-RU" dirty="0" err="1" smtClean="0">
                <a:solidFill>
                  <a:srgbClr val="002060"/>
                </a:solidFill>
                <a:latin typeface="Monotype Corsiva" pitchFamily="66" charset="0"/>
              </a:rPr>
              <a:t>буряад</a:t>
            </a: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Monotype Corsiva" pitchFamily="66" charset="0"/>
              </a:rPr>
              <a:t>орон</a:t>
            </a: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»</a:t>
            </a:r>
            <a:endParaRPr lang="ru-RU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1340768"/>
            <a:ext cx="5818593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pic>
        <p:nvPicPr>
          <p:cNvPr id="7" name="Рисунок 6" descr="https://kurspresent.ru/assets/images/resources/305/43a8f89a1a4e.png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95536" y="2996952"/>
            <a:ext cx="902325" cy="870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kurspresent.ru/assets/images/resources/305/43a8f89a1a4e.png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2996952"/>
            <a:ext cx="931653" cy="8700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st3.depositphotos.com/6396642/13903/v/950/depositphotos_139030436-stock-illustration-frame-chinese-new-year-of.jpg"/>
          <p:cNvPicPr/>
          <p:nvPr/>
        </p:nvPicPr>
        <p:blipFill>
          <a:blip r:embed="rId2" cstate="print">
            <a:clrChange>
              <a:clrFrom>
                <a:srgbClr val="FFFDF6"/>
              </a:clrFrom>
              <a:clrTo>
                <a:srgbClr val="FFFDF6">
                  <a:alpha val="0"/>
                </a:srgbClr>
              </a:clrTo>
            </a:clrChange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12974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«Байгаалиин шэнжэн</a:t>
            </a:r>
            <a:r>
              <a:rPr lang="en-US" dirty="0" smtClean="0">
                <a:solidFill>
                  <a:srgbClr val="002060"/>
                </a:solidFill>
                <a:latin typeface="Monotype Corsiva" pitchFamily="66" charset="0"/>
              </a:rPr>
              <a:t>yy</a:t>
            </a: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д»</a:t>
            </a:r>
            <a:endParaRPr lang="ru-RU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1484784"/>
            <a:ext cx="5112568" cy="4641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pic>
        <p:nvPicPr>
          <p:cNvPr id="6" name="Рисунок 5" descr="https://kurspresent.ru/assets/images/resources/305/43a8f89a1a4e.png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11559" y="2924944"/>
            <a:ext cx="971601" cy="870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kurspresent.ru/assets/images/resources/305/43a8f89a1a4e.png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3068960"/>
            <a:ext cx="931653" cy="8700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st3.depositphotos.com/6396642/13903/v/950/depositphotos_139030436-stock-illustration-frame-chinese-new-year-of.jpg"/>
          <p:cNvPicPr/>
          <p:nvPr/>
        </p:nvPicPr>
        <p:blipFill>
          <a:blip r:embed="rId2" cstate="print">
            <a:clrChange>
              <a:clrFrom>
                <a:srgbClr val="FFFDF6"/>
              </a:clrFrom>
              <a:clrTo>
                <a:srgbClr val="FFFDF6">
                  <a:alpha val="0"/>
                </a:srgbClr>
              </a:clrTo>
            </a:clrChange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114977"/>
          </a:xfrm>
          <a:prstGeom prst="rect">
            <a:avLst/>
          </a:prstGeom>
          <a:noFill/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«Минии эбтэй б</a:t>
            </a:r>
            <a:r>
              <a:rPr lang="en-US" dirty="0" smtClean="0">
                <a:solidFill>
                  <a:srgbClr val="002060"/>
                </a:solidFill>
                <a:latin typeface="Monotype Corsiva" pitchFamily="66" charset="0"/>
              </a:rPr>
              <a:t>y</a:t>
            </a: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лэ»</a:t>
            </a:r>
            <a:endParaRPr lang="ru-RU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1639031"/>
            <a:ext cx="4896544" cy="4550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pic>
        <p:nvPicPr>
          <p:cNvPr id="6" name="Рисунок 5" descr="https://kurspresent.ru/assets/images/resources/305/43a8f89a1a4e.png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55576" y="2996952"/>
            <a:ext cx="1043608" cy="870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kurspresent.ru/assets/images/resources/305/43a8f89a1a4e.png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996952"/>
            <a:ext cx="931653" cy="8700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st3.depositphotos.com/6396642/13903/v/950/depositphotos_139030436-stock-illustration-frame-chinese-new-year-of.jpg"/>
          <p:cNvPicPr/>
          <p:nvPr/>
        </p:nvPicPr>
        <p:blipFill>
          <a:blip r:embed="rId2" cstate="print">
            <a:clrChange>
              <a:clrFrom>
                <a:srgbClr val="FFFDF6"/>
              </a:clrFrom>
              <a:clrTo>
                <a:srgbClr val="FFFDF6">
                  <a:alpha val="0"/>
                </a:srgbClr>
              </a:clrTo>
            </a:clrChange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43408"/>
            <a:ext cx="9144000" cy="735838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2060"/>
                </a:solidFill>
                <a:latin typeface="Monotype Corsiva" pitchFamily="66" charset="0"/>
              </a:rPr>
              <a:t>«Турэл арадайм турэ</a:t>
            </a:r>
            <a:r>
              <a:rPr lang="en-US" sz="4000" dirty="0" smtClean="0">
                <a:solidFill>
                  <a:srgbClr val="002060"/>
                </a:solidFill>
                <a:latin typeface="Monotype Corsiva" pitchFamily="66" charset="0"/>
              </a:rPr>
              <a:t>h</a:t>
            </a:r>
            <a:r>
              <a:rPr lang="ru-RU" sz="4000" dirty="0" smtClean="0">
                <a:solidFill>
                  <a:srgbClr val="002060"/>
                </a:solidFill>
                <a:latin typeface="Monotype Corsiva" pitchFamily="66" charset="0"/>
              </a:rPr>
              <a:t>эн тоонто»</a:t>
            </a:r>
            <a:endParaRPr lang="ru-RU" sz="40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600201"/>
            <a:ext cx="5897628" cy="4423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pic>
        <p:nvPicPr>
          <p:cNvPr id="6" name="Рисунок 5" descr="https://kurspresent.ru/assets/images/resources/305/43a8f89a1a4e.png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67544" y="3068960"/>
            <a:ext cx="974333" cy="870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kurspresent.ru/assets/images/resources/305/43a8f89a1a4e.png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7884368" y="3068960"/>
            <a:ext cx="931653" cy="8700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103</Words>
  <Application>Microsoft Office PowerPoint</Application>
  <PresentationFormat>Экран (4:3)</PresentationFormat>
  <Paragraphs>27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Младшей группа «УРГЫ»</vt:lpstr>
      <vt:lpstr>Багашуулай таhаг</vt:lpstr>
      <vt:lpstr>Манай hонинууд</vt:lpstr>
      <vt:lpstr>«Минии буряад орон»</vt:lpstr>
      <vt:lpstr>«Байгаалиин шэнжэнyyд»</vt:lpstr>
      <vt:lpstr>«Минии эбтэй бyлэ»</vt:lpstr>
      <vt:lpstr>«Турэл арадайм турэhэн тоонто»</vt:lpstr>
      <vt:lpstr>«Турэл арадайм турэhэн тоонто»</vt:lpstr>
      <vt:lpstr>«Турэл арадайм турэhэн тоонто»</vt:lpstr>
      <vt:lpstr>Слайд 12</vt:lpstr>
      <vt:lpstr>«Арадай аман зохёолhоо»</vt:lpstr>
      <vt:lpstr>«Сэсэг соогуур гуйлдообди…»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Пользователь Windows</cp:lastModifiedBy>
  <cp:revision>10</cp:revision>
  <dcterms:created xsi:type="dcterms:W3CDTF">2020-12-03T03:21:10Z</dcterms:created>
  <dcterms:modified xsi:type="dcterms:W3CDTF">2020-12-09T06:48:11Z</dcterms:modified>
</cp:coreProperties>
</file>